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94" r:id="rId3"/>
    <p:sldId id="258" r:id="rId4"/>
    <p:sldId id="275" r:id="rId5"/>
    <p:sldId id="259" r:id="rId6"/>
    <p:sldId id="280" r:id="rId7"/>
    <p:sldId id="291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67" r:id="rId16"/>
    <p:sldId id="292" r:id="rId17"/>
    <p:sldId id="271" r:id="rId18"/>
    <p:sldId id="293" r:id="rId19"/>
    <p:sldId id="28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58"/>
    <p:restoredTop sz="94415"/>
  </p:normalViewPr>
  <p:slideViewPr>
    <p:cSldViewPr snapToGrid="0">
      <p:cViewPr varScale="1">
        <p:scale>
          <a:sx n="158" d="100"/>
          <a:sy n="158" d="100"/>
        </p:scale>
        <p:origin x="3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F37BD6-F903-C642-8498-ACC167D227EE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D93E32-1C2D-804E-8845-237FD50EF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254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 = 200, try n = 1000</a:t>
            </a:r>
          </a:p>
          <a:p>
            <a:r>
              <a:rPr lang="en-US" dirty="0"/>
              <a:t>N -&gt; 2000</a:t>
            </a:r>
          </a:p>
          <a:p>
            <a:r>
              <a:rPr lang="en-US" dirty="0" err="1"/>
              <a:t>Asymtopically</a:t>
            </a:r>
            <a:r>
              <a:rPr lang="en-US" dirty="0"/>
              <a:t> non-linear? </a:t>
            </a:r>
          </a:p>
          <a:p>
            <a:r>
              <a:rPr lang="en-US" dirty="0"/>
              <a:t>Sampling distributions  + </a:t>
            </a:r>
            <a:r>
              <a:rPr lang="en-US" dirty="0" err="1"/>
              <a:t>qq</a:t>
            </a:r>
            <a:r>
              <a:rPr lang="en-US" dirty="0"/>
              <a:t> plot</a:t>
            </a:r>
          </a:p>
          <a:p>
            <a:endParaRPr lang="en-US" dirty="0"/>
          </a:p>
          <a:p>
            <a:r>
              <a:rPr lang="en-US" dirty="0" err="1"/>
              <a:t>Undersmooth</a:t>
            </a:r>
            <a:r>
              <a:rPr lang="en-US" dirty="0"/>
              <a:t> too Much?</a:t>
            </a:r>
          </a:p>
          <a:p>
            <a:endParaRPr lang="en-US" dirty="0"/>
          </a:p>
          <a:p>
            <a:r>
              <a:rPr lang="en-US" dirty="0"/>
              <a:t>Different way to </a:t>
            </a:r>
            <a:r>
              <a:rPr lang="en-US" dirty="0" err="1"/>
              <a:t>undersmooth</a:t>
            </a:r>
            <a:r>
              <a:rPr lang="en-US" dirty="0"/>
              <a:t>?  </a:t>
            </a:r>
          </a:p>
          <a:p>
            <a:r>
              <a:rPr lang="en-US" dirty="0"/>
              <a:t>-&gt; more empirical? Not max, but plate </a:t>
            </a:r>
          </a:p>
          <a:p>
            <a:r>
              <a:rPr lang="en-US" dirty="0"/>
              <a:t>-&gt;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93E32-1C2D-804E-8845-237FD50EF3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49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93E32-1C2D-804E-8845-237FD50EF3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64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QQ plot of the initial vs </a:t>
            </a:r>
            <a:r>
              <a:rPr lang="en-US" dirty="0" err="1"/>
              <a:t>undersmoothed</a:t>
            </a:r>
            <a:r>
              <a:rPr lang="en-US" dirty="0"/>
              <a:t> pick one value one simulation where estimation do poorly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93E32-1C2D-804E-8845-237FD50EF3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90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628B0-64D5-3DFA-53A8-D779ACCFA7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0B926C-8B5C-F6E1-B78C-44A72F78A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FB835-8AFC-D990-239C-E76E5191A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FF647-5427-D4F8-3144-BE4C3F397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F8FB6-6B97-E095-0B21-1D6675F17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988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74F3C-DB4C-DA5A-2BEC-8E3BC847B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4D565-8F69-F2EB-7B67-569C113915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8BDD1-7C43-DB49-CD1F-3208EC7DC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74518-9660-671E-3E63-6E0EC0023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5D4D8-BE0A-63B7-BAE3-61079CBD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57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06A281-D4CE-D5B7-396A-2148D9597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59BEFF-F16C-303B-7E09-0DE6D0387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2C260-4C4D-753A-AC5B-71DB669DE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9058D-A311-B0BD-ED5E-59E9879A1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82097-3EA6-7540-8B91-77F6B3902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35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86AFA-7A1A-2A34-2186-424C6BD33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3EA3E-9D9A-344E-B4E7-8B021D3BE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9C771-2B39-500A-3B33-A53F3923B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214B2-9010-D5E1-EB70-0126E5F4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2CCE0-8DFB-CC0D-2BB0-2BD73CC6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1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0D337-16B7-C4DF-4B86-8C06EC7DF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0C8FC-53B3-EF84-706E-C83D8D67B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50E2D-F287-6259-6F46-D760713D9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541DB-8CD4-551C-B309-E7D39229D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5E4F3-B7B7-ED4D-59B8-57337893F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518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DD455-0280-8015-3A85-D0A1E21F9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31A8B-D556-2DA9-63B7-A0BB096D80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21334-6BC7-E7FC-B080-1989A34CD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57B6A-2A31-9873-FB03-6B673223F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53821-993D-123B-1550-DA5CAB94A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F956B-A46D-CF16-4190-94D0B9BF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49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43518-A625-CA78-52D9-E21AD4927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79BEC-13B0-C66B-73D2-72B3D2B04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939F4-5084-B4EE-A053-2BD64E6B2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7E3AD0-96BD-529E-C8D5-64C8D943EC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3C7492-37DC-8AD9-30C9-0557FEE538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5E5F15-E89A-58F8-18A0-9F21F63B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A5C9B4-3F31-01F6-036A-1B24876B0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510F80-5F4B-354F-4822-79A2AE857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562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9835F-89F0-3F70-EA67-21C9677F8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385B4-9DB8-AD72-B6A8-64F363120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DA2E43-C9C4-CD92-F452-A7306ABBA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F2F19-04B7-F1B9-20A6-98D62E16B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51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C12BC8-76EA-80B8-8B35-C24363941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80C774-578D-D519-3FD6-6903FD0BB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AC53D6-2297-9F15-C974-04CBE4AD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225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31DD8-1C86-5F03-C6B5-5372A2FA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06E1E-9684-6ED6-A878-5B6B78FC3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001E4E-47EA-4789-E54C-8B7D54425E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270C7-3237-5BFD-A94D-203FD5749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98034E-E984-0759-2EBC-C58B117A0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FA3FE-AFF3-9DD4-BCCF-0146866CB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83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11DC3-3853-D1C9-3425-E96FCF5CD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D754A9-0975-06EF-D683-72DF83BCFF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652F1-56FD-C36B-FD88-81C59E5AD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1A307D-F4E3-B1FF-9038-5F1874565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56C3C-A3E1-D483-3C67-2C8260AB2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B89099-4362-026E-3DBC-A24E9533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60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E0585B-4E26-FDA9-8A76-F62AC09C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5F3FF-C4D8-1A52-BA82-B873EBB3E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B7BB6-BF2D-4296-C4EE-5D4BEF5E4E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4D8A0-1DF0-1D45-A9AC-FA09A2A20E1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59A1B-BF9C-8FF0-C935-83A65C74D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502F-6D91-E233-A8FE-DE461C1A8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445A-6086-9D4F-9E06-D1BAC7967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3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B1470-F860-345E-16E0-5385977FA8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 err="1">
                <a:effectLst/>
                <a:latin typeface="Arial" panose="020B0604020202020204" pitchFamily="34" charset="0"/>
              </a:rPr>
              <a:t>Undersmoothed</a:t>
            </a:r>
            <a:r>
              <a:rPr lang="en-US" b="0" i="0" dirty="0">
                <a:effectLst/>
                <a:latin typeface="Arial" panose="020B0604020202020204" pitchFamily="34" charset="0"/>
              </a:rPr>
              <a:t> HAL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-</a:t>
            </a:r>
            <a:r>
              <a:rPr lang="en-US" b="0" i="0" dirty="0">
                <a:effectLst/>
                <a:latin typeface="Arial" panose="020B0604020202020204" pitchFamily="34" charset="0"/>
              </a:rPr>
              <a:t>based plugin estimator for direct/indirect effects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C9611-2391-54E7-878B-BDDC4C7B47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Develop and test </a:t>
            </a:r>
            <a:r>
              <a:rPr lang="en-US" dirty="0" err="1"/>
              <a:t>undersmoothed</a:t>
            </a:r>
            <a:r>
              <a:rPr lang="en-US" dirty="0"/>
              <a:t> HAL-based plugin estimator for direct/indirect effects, or other more complex parameters. </a:t>
            </a:r>
          </a:p>
          <a:p>
            <a:endParaRPr lang="en-US" altLang="zh-CN" dirty="0"/>
          </a:p>
          <a:p>
            <a:r>
              <a:rPr lang="en-US" altLang="zh-CN" dirty="0"/>
              <a:t>Seraphina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46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#1-2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E80C30-4551-045D-A612-A923F25E9A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8929" y="1443199"/>
            <a:ext cx="10214871" cy="496612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1ACCBC-3628-735B-5230-C992ADA09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263" y="164242"/>
            <a:ext cx="5278373" cy="346864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0DAA64-B215-97E7-E3AC-D0AC7CA05931}"/>
              </a:ext>
            </a:extLst>
          </p:cNvPr>
          <p:cNvSpPr/>
          <p:nvPr/>
        </p:nvSpPr>
        <p:spPr>
          <a:xfrm>
            <a:off x="7475838" y="3833769"/>
            <a:ext cx="1519881" cy="36752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67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#1-2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7848652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42064846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42064846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103333" r="-30467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103333" r="-20290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103333" r="-104094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103333" r="-1714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210345" r="-304678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210345" r="-202907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210345" r="-104094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210345" r="-1714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300000" r="-304678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300000" r="-202907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300000" r="-104094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300000" r="-1714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0175" t="-413793" r="-304678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69186" t="-413793" r="-202907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0760" t="-413793" r="-104094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62286" t="-413793" r="-1714" b="-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29035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#1-3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6F4666-8F7A-51C4-A81A-1289713B6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98" y="1508542"/>
            <a:ext cx="9595172" cy="4558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E9DF2-168D-222D-EE2E-028F3FF0D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426" y="238383"/>
            <a:ext cx="5090297" cy="3286916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4378AC-A2CF-0DDC-388E-8994B7ECE79B}"/>
              </a:ext>
            </a:extLst>
          </p:cNvPr>
          <p:cNvSpPr/>
          <p:nvPr/>
        </p:nvSpPr>
        <p:spPr>
          <a:xfrm>
            <a:off x="3929449" y="1978905"/>
            <a:ext cx="856735" cy="36088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B83AB37-FC86-327F-A87E-FFC796623FA1}"/>
              </a:ext>
            </a:extLst>
          </p:cNvPr>
          <p:cNvSpPr/>
          <p:nvPr/>
        </p:nvSpPr>
        <p:spPr>
          <a:xfrm>
            <a:off x="6759146" y="3695164"/>
            <a:ext cx="1519881" cy="36752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45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#1-3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2825302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7643652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 </m:t>
                              </m:r>
                            </m:oMath>
                          </a14:m>
                          <a:r>
                            <a:rPr lang="en-US" dirty="0"/>
                            <a:t>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7643652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103333" r="-30467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103333" r="-20290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103333" r="-104094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103333" r="-1714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10345" r="-304678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10345" r="-202907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10345" r="-104094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10345" r="-1714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300000" r="-304678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300000" r="-202907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300000" r="-104094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300000" r="-1714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413793" r="-304678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413793" r="-202907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413793" r="-104094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413793" r="-1714" b="-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4504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#1: compare v0, v1, v2, and v3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5AC19D-1FDB-ED06-68BD-4E156AD3A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84" y="2302382"/>
            <a:ext cx="2640721" cy="16841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1AC6FB-544C-4AF4-D806-7ED8B8364627}"/>
              </a:ext>
            </a:extLst>
          </p:cNvPr>
          <p:cNvSpPr txBox="1"/>
          <p:nvPr/>
        </p:nvSpPr>
        <p:spPr>
          <a:xfrm>
            <a:off x="1701447" y="1416275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7F00EB-6C5C-399E-2C61-AFAECCF501D9}"/>
              </a:ext>
            </a:extLst>
          </p:cNvPr>
          <p:cNvSpPr txBox="1"/>
          <p:nvPr/>
        </p:nvSpPr>
        <p:spPr>
          <a:xfrm>
            <a:off x="4584691" y="1395497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v1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C52468-C4AA-FCF6-91A5-08A25CEF14B5}"/>
              </a:ext>
            </a:extLst>
          </p:cNvPr>
          <p:cNvSpPr txBox="1"/>
          <p:nvPr/>
        </p:nvSpPr>
        <p:spPr>
          <a:xfrm>
            <a:off x="7264995" y="141939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v2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D8FF42-E1EF-1F01-65DB-521E571EF0A5}"/>
              </a:ext>
            </a:extLst>
          </p:cNvPr>
          <p:cNvSpPr txBox="1"/>
          <p:nvPr/>
        </p:nvSpPr>
        <p:spPr>
          <a:xfrm>
            <a:off x="10179751" y="1395497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40FF"/>
                </a:solidFill>
              </a:rPr>
              <a:t>v3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C98077-1232-7065-6574-F9A9EB6D2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242" y="2247563"/>
            <a:ext cx="2640721" cy="17389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AACD26-B999-66D6-E764-2EA0BBC7C0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7574" y="2302382"/>
            <a:ext cx="2640721" cy="1735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A68E07-86C7-79DB-C171-F133720336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4795" y="2352821"/>
            <a:ext cx="2640721" cy="1705171"/>
          </a:xfrm>
          <a:prstGeom prst="rect">
            <a:avLst/>
          </a:prstGeom>
        </p:spPr>
      </p:pic>
      <p:graphicFrame>
        <p:nvGraphicFramePr>
          <p:cNvPr id="16" name="Table 4">
            <a:extLst>
              <a:ext uri="{FF2B5EF4-FFF2-40B4-BE49-F238E27FC236}">
                <a16:creationId xmlns:a16="http://schemas.microsoft.com/office/drawing/2014/main" id="{46C3A831-BF58-2B45-9590-35121EF615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3164074"/>
              </p:ext>
            </p:extLst>
          </p:nvPr>
        </p:nvGraphicFramePr>
        <p:xfrm>
          <a:off x="627273" y="4514046"/>
          <a:ext cx="10815084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0251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637355">
                  <a:extLst>
                    <a:ext uri="{9D8B030D-6E8A-4147-A177-3AD203B41FA5}">
                      <a16:colId xmlns:a16="http://schemas.microsoft.com/office/drawing/2014/main" val="1049860155"/>
                    </a:ext>
                  </a:extLst>
                </a:gridCol>
                <a:gridCol w="2121602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375796">
                  <a:extLst>
                    <a:ext uri="{9D8B030D-6E8A-4147-A177-3AD203B41FA5}">
                      <a16:colId xmlns:a16="http://schemas.microsoft.com/office/drawing/2014/main" val="3580595372"/>
                    </a:ext>
                  </a:extLst>
                </a:gridCol>
                <a:gridCol w="2375796">
                  <a:extLst>
                    <a:ext uri="{9D8B030D-6E8A-4147-A177-3AD203B41FA5}">
                      <a16:colId xmlns:a16="http://schemas.microsoft.com/office/drawing/2014/main" val="3747424458"/>
                    </a:ext>
                  </a:extLst>
                </a:gridCol>
                <a:gridCol w="2424284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similar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6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&gt;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v0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v0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3438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similar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v0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v0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v0, 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v2</a:t>
                      </a:r>
                      <a:r>
                        <a:rPr lang="en-US" dirty="0"/>
                        <a:t> &lt; </a:t>
                      </a:r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v1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solidFill>
                            <a:srgbClr val="FF40FF"/>
                          </a:solidFill>
                        </a:rPr>
                        <a:t>v3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32229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96D1C9FF-3107-CA7E-59E4-4B8E5910BE3E}"/>
              </a:ext>
            </a:extLst>
          </p:cNvPr>
          <p:cNvSpPr txBox="1"/>
          <p:nvPr/>
        </p:nvSpPr>
        <p:spPr>
          <a:xfrm>
            <a:off x="615893" y="4081405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 = 1000: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608861-1346-FCD5-8A01-77640D7A70BC}"/>
              </a:ext>
            </a:extLst>
          </p:cNvPr>
          <p:cNvSpPr txBox="1"/>
          <p:nvPr/>
        </p:nvSpPr>
        <p:spPr>
          <a:xfrm>
            <a:off x="4195550" y="1732397"/>
            <a:ext cx="2112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Positivity violation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43879E-3CFB-C450-94D8-CF4C783C5409}"/>
              </a:ext>
            </a:extLst>
          </p:cNvPr>
          <p:cNvSpPr txBox="1"/>
          <p:nvPr/>
        </p:nvSpPr>
        <p:spPr>
          <a:xfrm>
            <a:off x="6812734" y="1729806"/>
            <a:ext cx="2112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3-way interactions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98282-0A42-0A9E-29E5-36310529EAED}"/>
              </a:ext>
            </a:extLst>
          </p:cNvPr>
          <p:cNvSpPr txBox="1"/>
          <p:nvPr/>
        </p:nvSpPr>
        <p:spPr>
          <a:xfrm>
            <a:off x="9630362" y="1685077"/>
            <a:ext cx="211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Positivity violation</a:t>
            </a:r>
          </a:p>
          <a:p>
            <a:r>
              <a:rPr lang="en-US" sz="1200" dirty="0"/>
              <a:t>3-way interactions</a:t>
            </a:r>
          </a:p>
        </p:txBody>
      </p:sp>
    </p:spTree>
    <p:extLst>
      <p:ext uri="{BB962C8B-B14F-4D97-AF65-F5344CB8AC3E}">
        <p14:creationId xmlns:p14="http://schemas.microsoft.com/office/powerpoint/2010/main" val="17027580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#2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44CF152-775E-3141-09B0-42BF3558A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8206" y="1341531"/>
            <a:ext cx="10754200" cy="5151344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A323EF-8DBA-6ADE-D332-23B6EDEFC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6409" y="225914"/>
            <a:ext cx="5260490" cy="337911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1C40DB-C00A-F42C-FAD6-368BC6C97AA7}"/>
              </a:ext>
            </a:extLst>
          </p:cNvPr>
          <p:cNvSpPr/>
          <p:nvPr/>
        </p:nvSpPr>
        <p:spPr>
          <a:xfrm>
            <a:off x="7175351" y="4044875"/>
            <a:ext cx="1075764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2AD460-CF91-BB8B-BD66-51916D58DCB8}"/>
              </a:ext>
            </a:extLst>
          </p:cNvPr>
          <p:cNvSpPr/>
          <p:nvPr/>
        </p:nvSpPr>
        <p:spPr>
          <a:xfrm>
            <a:off x="6197042" y="3512980"/>
            <a:ext cx="223423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161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</a:t>
            </a:r>
            <a:r>
              <a:rPr lang="en-US" dirty="0"/>
              <a:t>2</a:t>
            </a:r>
            <a:r>
              <a:rPr lang="en-US" sz="4400" dirty="0"/>
              <a:t>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741411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571D1719-7D26-0831-A2A5-F773724895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1333552"/>
              </p:ext>
            </p:extLst>
          </p:nvPr>
        </p:nvGraphicFramePr>
        <p:xfrm>
          <a:off x="1096829" y="4326765"/>
          <a:ext cx="1025697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113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3862133370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580595372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747424458"/>
                    </a:ext>
                  </a:extLst>
                </a:gridCol>
                <a:gridCol w="2220124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6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028515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6650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#3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5A084D-8FC6-24D0-D8C2-C4F09AEB1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6698" y="1427593"/>
            <a:ext cx="10465863" cy="5140586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43B385-46D7-5841-3A85-431B94650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5045" y="289821"/>
            <a:ext cx="5354994" cy="34116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7A61D83-1425-68E3-D56F-355D762A9488}"/>
              </a:ext>
            </a:extLst>
          </p:cNvPr>
          <p:cNvSpPr/>
          <p:nvPr/>
        </p:nvSpPr>
        <p:spPr>
          <a:xfrm>
            <a:off x="7175351" y="4109423"/>
            <a:ext cx="1075764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A5B2F2-A08D-A0DA-AD2D-A5F00670994D}"/>
              </a:ext>
            </a:extLst>
          </p:cNvPr>
          <p:cNvSpPr/>
          <p:nvPr/>
        </p:nvSpPr>
        <p:spPr>
          <a:xfrm>
            <a:off x="4324575" y="2330317"/>
            <a:ext cx="710004" cy="311972"/>
          </a:xfrm>
          <a:prstGeom prst="rect">
            <a:avLst/>
          </a:prstGeom>
          <a:noFill/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598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#3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571D1719-7D26-0831-A2A5-F773724895B3}"/>
              </a:ext>
            </a:extLst>
          </p:cNvPr>
          <p:cNvGraphicFramePr>
            <a:graphicFrameLocks/>
          </p:cNvGraphicFramePr>
          <p:nvPr/>
        </p:nvGraphicFramePr>
        <p:xfrm>
          <a:off x="1096829" y="4326765"/>
          <a:ext cx="1025697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113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1047576">
                  <a:extLst>
                    <a:ext uri="{9D8B030D-6E8A-4147-A177-3AD203B41FA5}">
                      <a16:colId xmlns:a16="http://schemas.microsoft.com/office/drawing/2014/main" val="3862133370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580595372"/>
                    </a:ext>
                  </a:extLst>
                </a:gridCol>
                <a:gridCol w="2175719">
                  <a:extLst>
                    <a:ext uri="{9D8B030D-6E8A-4147-A177-3AD203B41FA5}">
                      <a16:colId xmlns:a16="http://schemas.microsoft.com/office/drawing/2014/main" val="3747424458"/>
                    </a:ext>
                  </a:extLst>
                </a:gridCol>
                <a:gridCol w="2220124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26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028515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58528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7E6B-E3BF-B87F-825C-22E6048D9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C2B8-B0BE-7A1C-9F14-866A122AF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Are we over undersmoothing? </a:t>
            </a:r>
          </a:p>
          <a:p>
            <a:r>
              <a:rPr lang="en-US" dirty="0"/>
              <a:t>Different criteria to choose lambda for undersmoothing? </a:t>
            </a:r>
          </a:p>
          <a:p>
            <a:r>
              <a:rPr lang="en-US" dirty="0"/>
              <a:t>How to tune </a:t>
            </a:r>
            <a:r>
              <a:rPr lang="en-US" dirty="0" err="1"/>
              <a:t>undersmoothed</a:t>
            </a:r>
            <a:r>
              <a:rPr lang="en-US" dirty="0"/>
              <a:t> HAL to outperform initial HAL in general? </a:t>
            </a:r>
          </a:p>
          <a:p>
            <a:pPr lvl="1"/>
            <a:r>
              <a:rPr lang="en-US" dirty="0"/>
              <a:t>Data adaptively tune he hyperparameters for fitting (</a:t>
            </a:r>
            <a:r>
              <a:rPr lang="en-US" dirty="0" err="1"/>
              <a:t>undersmoothed</a:t>
            </a:r>
            <a:r>
              <a:rPr lang="en-US" dirty="0"/>
              <a:t>) HAL?</a:t>
            </a:r>
          </a:p>
          <a:p>
            <a:r>
              <a:rPr lang="en-US" dirty="0"/>
              <a:t>How to construct non-oracle CI?</a:t>
            </a:r>
          </a:p>
          <a:p>
            <a:r>
              <a:rPr lang="en-US" dirty="0"/>
              <a:t>More simulations</a:t>
            </a:r>
          </a:p>
          <a:p>
            <a:pPr lvl="1"/>
            <a:r>
              <a:rPr lang="en-US" dirty="0"/>
              <a:t>Think about DGDs needed to be simulated</a:t>
            </a:r>
          </a:p>
          <a:p>
            <a:pPr algn="l" rtl="0"/>
            <a:r>
              <a:rPr lang="en-US" dirty="0">
                <a:effectLst/>
                <a:latin typeface="Arial" panose="020B0604020202020204" pitchFamily="34" charset="0"/>
              </a:rPr>
              <a:t>Think of a real data example with continuous A and binary Z to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do causal inference with under-smoothed HAL.</a:t>
            </a:r>
            <a:endParaRPr lang="en-US" dirty="0">
              <a:effectLst/>
            </a:endParaRPr>
          </a:p>
          <a:p>
            <a:pPr marL="0" indent="0" algn="l" rtl="0">
              <a:buNone/>
            </a:pPr>
            <a:br>
              <a:rPr lang="en-US" b="0" i="0" dirty="0">
                <a:solidFill>
                  <a:srgbClr val="5D6879"/>
                </a:solidFill>
                <a:effectLst/>
                <a:latin typeface="Lato" panose="020F0502020204030203" pitchFamily="34" charset="0"/>
              </a:rPr>
            </a:br>
            <a:endParaRPr lang="en-US" b="0" i="0" dirty="0">
              <a:solidFill>
                <a:srgbClr val="5D6879"/>
              </a:solidFill>
              <a:effectLst/>
              <a:latin typeface="Lato" panose="020F050202020403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9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C82FD-87DD-D66C-6A2A-69208538B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Undersmoothing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B7EC1-E868-A942-957D-8C213125D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the initial lambda </a:t>
            </a:r>
          </a:p>
          <a:p>
            <a:pPr lvl="1"/>
            <a:r>
              <a:rPr lang="en-US" dirty="0"/>
              <a:t>from a HAL fit with </a:t>
            </a:r>
            <a:r>
              <a:rPr lang="en-US" dirty="0" err="1"/>
              <a:t>smoothness_orders</a:t>
            </a:r>
            <a:r>
              <a:rPr lang="en-US" dirty="0"/>
              <a:t> = 0</a:t>
            </a:r>
          </a:p>
          <a:p>
            <a:r>
              <a:rPr lang="en-US" altLang="zh-CN" dirty="0"/>
              <a:t>Getting the </a:t>
            </a:r>
            <a:r>
              <a:rPr lang="en-US" altLang="zh-CN" dirty="0" err="1"/>
              <a:t>undersmoothed</a:t>
            </a:r>
            <a:r>
              <a:rPr lang="en-US" altLang="zh-CN" dirty="0"/>
              <a:t> lambda:</a:t>
            </a:r>
          </a:p>
          <a:p>
            <a:pPr lvl="1"/>
            <a:r>
              <a:rPr lang="en-US" altLang="zh-CN" dirty="0"/>
              <a:t>Generate a panel of lambdas </a:t>
            </a:r>
          </a:p>
          <a:p>
            <a:pPr lvl="2"/>
            <a:r>
              <a:rPr lang="en-US" dirty="0"/>
              <a:t>initial lambda * seq(from=0, to=-3, length=20)</a:t>
            </a:r>
          </a:p>
          <a:p>
            <a:pPr lvl="1"/>
            <a:r>
              <a:rPr lang="en-US" dirty="0"/>
              <a:t>Pick the first lambda that satisfies the criteria: </a:t>
            </a:r>
          </a:p>
          <a:p>
            <a:pPr lvl="2"/>
            <a:r>
              <a:rPr lang="en-US" dirty="0"/>
              <a:t>Max score &lt;= 1/(sqrt(n) * log(n))</a:t>
            </a:r>
          </a:p>
        </p:txBody>
      </p:sp>
    </p:spTree>
    <p:extLst>
      <p:ext uri="{BB962C8B-B14F-4D97-AF65-F5344CB8AC3E}">
        <p14:creationId xmlns:p14="http://schemas.microsoft.com/office/powerpoint/2010/main" val="4110971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BF322-FABA-C5D1-D900-E4C27F069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structure: </a:t>
            </a:r>
          </a:p>
          <a:p>
            <a:pPr lvl="1"/>
            <a:r>
              <a:rPr lang="en-US" dirty="0"/>
              <a:t>W:     baseline,                        continuous</a:t>
            </a:r>
          </a:p>
          <a:p>
            <a:pPr lvl="1"/>
            <a:r>
              <a:rPr lang="en-US" dirty="0"/>
              <a:t>A:      treatment dosage,        continuous, bounded</a:t>
            </a:r>
          </a:p>
          <a:p>
            <a:pPr lvl="1"/>
            <a:r>
              <a:rPr lang="en-US" dirty="0"/>
              <a:t>Z:       intermediate curve,     binary</a:t>
            </a:r>
          </a:p>
          <a:p>
            <a:pPr lvl="1"/>
            <a:r>
              <a:rPr lang="en-US" dirty="0"/>
              <a:t>Y:       outcome,                        binary</a:t>
            </a:r>
          </a:p>
          <a:p>
            <a:r>
              <a:rPr lang="en-US" dirty="0"/>
              <a:t>Causal target parameter:</a:t>
            </a:r>
          </a:p>
          <a:p>
            <a:pPr lvl="1"/>
            <a:r>
              <a:rPr lang="en-US" dirty="0"/>
              <a:t>Dose response curve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5A27F6-A71F-775A-EAA9-74320741B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Controlled direct effects</a:t>
            </a:r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2DFEC7DE-23FF-3679-7263-402AD191C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905" y="4821306"/>
            <a:ext cx="8829767" cy="710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46408E-A9B6-5712-69A4-DFF966C423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057"/>
          <a:stretch/>
        </p:blipFill>
        <p:spPr>
          <a:xfrm>
            <a:off x="3657600" y="1825625"/>
            <a:ext cx="2863168" cy="47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531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A27D2-5275-CB23-E3A3-5B22A2A65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Generate data with given sample size n with the given DGD</a:t>
            </a:r>
          </a:p>
          <a:p>
            <a:r>
              <a:rPr lang="en-US" sz="2000" dirty="0"/>
              <a:t>Fitting the Y ~ X directly with </a:t>
            </a:r>
            <a:r>
              <a:rPr lang="en-US" sz="2000" dirty="0" err="1"/>
              <a:t>undersmoothed</a:t>
            </a:r>
            <a:r>
              <a:rPr lang="en-US" sz="2000" dirty="0"/>
              <a:t> HAL using the sample</a:t>
            </a:r>
            <a:r>
              <a:rPr lang="zh-CN" altLang="en-US" sz="2000" dirty="0"/>
              <a:t> </a:t>
            </a:r>
            <a:r>
              <a:rPr lang="en-US" altLang="zh-CN" sz="2000" dirty="0"/>
              <a:t>once</a:t>
            </a:r>
            <a:endParaRPr lang="en-US" sz="2000" dirty="0"/>
          </a:p>
          <a:p>
            <a:pPr lvl="1"/>
            <a:r>
              <a:rPr lang="en-US" sz="2000" dirty="0" err="1"/>
              <a:t>max_degree</a:t>
            </a:r>
            <a:r>
              <a:rPr lang="en-US" sz="2000" dirty="0"/>
              <a:t> = 3</a:t>
            </a:r>
          </a:p>
          <a:p>
            <a:pPr lvl="1"/>
            <a:r>
              <a:rPr lang="en-US" sz="2000" dirty="0" err="1"/>
              <a:t>smoothness_orders</a:t>
            </a:r>
            <a:r>
              <a:rPr lang="en-US" sz="2000" dirty="0"/>
              <a:t> = 1</a:t>
            </a:r>
          </a:p>
          <a:p>
            <a:pPr lvl="1"/>
            <a:r>
              <a:rPr lang="en-US" sz="2000" dirty="0"/>
              <a:t>base_num_knots_0 = 20</a:t>
            </a:r>
          </a:p>
          <a:p>
            <a:pPr lvl="1"/>
            <a:r>
              <a:rPr lang="en-US" sz="2000" dirty="0"/>
              <a:t>base_num_knots_1 = 20</a:t>
            </a:r>
          </a:p>
          <a:p>
            <a:r>
              <a:rPr lang="en-US" sz="2000" dirty="0"/>
              <a:t>Estimating the targeted parameter by calculating the simple substitution estimator</a:t>
            </a:r>
          </a:p>
          <a:p>
            <a:pPr lvl="1"/>
            <a:r>
              <a:rPr lang="en-US" sz="2000" dirty="0"/>
              <a:t>Predicting                       given a and z</a:t>
            </a:r>
          </a:p>
          <a:p>
            <a:pPr lvl="2"/>
            <a:r>
              <a:rPr lang="en-US" dirty="0"/>
              <a:t>using the fitted </a:t>
            </a:r>
            <a:r>
              <a:rPr lang="en-US" dirty="0" err="1"/>
              <a:t>undersmoothed</a:t>
            </a:r>
            <a:r>
              <a:rPr lang="en-US" dirty="0"/>
              <a:t> HAL for all combinations of a and z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B16B87F-0C17-5D6D-CB7B-9DABAE2FC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Controlled direct effects - simulations</a:t>
            </a:r>
          </a:p>
        </p:txBody>
      </p:sp>
      <p:pic>
        <p:nvPicPr>
          <p:cNvPr id="6" name="Content Placeholder 8">
            <a:extLst>
              <a:ext uri="{FF2B5EF4-FFF2-40B4-BE49-F238E27FC236}">
                <a16:creationId xmlns:a16="http://schemas.microsoft.com/office/drawing/2014/main" id="{9637429E-67C8-89CD-6446-6DF169AA9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127" y="5530919"/>
            <a:ext cx="8829767" cy="710220"/>
          </a:xfrm>
          <a:prstGeom prst="rect">
            <a:avLst/>
          </a:prstGeom>
        </p:spPr>
      </p:pic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E194804D-D15A-F6E0-26AD-3F025B561F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5" t="15522" r="84194" b="32263"/>
          <a:stretch/>
        </p:blipFill>
        <p:spPr>
          <a:xfrm>
            <a:off x="2863916" y="4391335"/>
            <a:ext cx="850327" cy="25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7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F0830B-D590-AC39-BDF3-3A311E6A5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080" y="1356843"/>
            <a:ext cx="9689840" cy="513603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134A94-3447-9C14-5547-6F6B1BB03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420" y="365125"/>
            <a:ext cx="5338748" cy="340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21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649288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Initial &lt; 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Initial &lt; 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197" y="6393324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23229749"/>
                  </p:ext>
                </p:extLst>
              </p:nvPr>
            </p:nvGraphicFramePr>
            <p:xfrm>
              <a:off x="1096829" y="4474480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202454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1000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23229749"/>
                  </p:ext>
                </p:extLst>
              </p:nvPr>
            </p:nvGraphicFramePr>
            <p:xfrm>
              <a:off x="1096829" y="4474480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106897" r="-304678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106897" r="-202907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106897" r="-104094" b="-3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106897" r="-1714" b="-3310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06897" r="-304678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06897" r="-202907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06897" r="-104094" b="-231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06897" r="-1714" b="-23103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96667" r="-304678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96667" r="-202907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96667" r="-104094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96667" r="-1714" b="-12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410345" r="-304678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410345" r="-202907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410345" r="-104094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410345" r="-1714" b="-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108720"/>
            <a:ext cx="6116056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Compare between sample sizes: </a:t>
            </a:r>
          </a:p>
        </p:txBody>
      </p:sp>
    </p:spTree>
    <p:extLst>
      <p:ext uri="{BB962C8B-B14F-4D97-AF65-F5344CB8AC3E}">
        <p14:creationId xmlns:p14="http://schemas.microsoft.com/office/powerpoint/2010/main" val="2268384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5C093-C127-C15D-CC17-517668F87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distribution visualizations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E542798-C05B-3ADD-DF77-C0607500E4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319" y="2031691"/>
            <a:ext cx="6052681" cy="428779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0E4722-6270-E5B2-A62E-1938F078DC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2" r="1815"/>
          <a:stretch/>
        </p:blipFill>
        <p:spPr>
          <a:xfrm>
            <a:off x="6096000" y="1999921"/>
            <a:ext cx="5985410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2B689B-A51B-E498-1EA5-BD64A3477C67}"/>
              </a:ext>
            </a:extLst>
          </p:cNvPr>
          <p:cNvSpPr txBox="1"/>
          <p:nvPr/>
        </p:nvSpPr>
        <p:spPr>
          <a:xfrm>
            <a:off x="595439" y="6351863"/>
            <a:ext cx="1921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1000, B = 1000</a:t>
            </a:r>
          </a:p>
        </p:txBody>
      </p:sp>
    </p:spTree>
    <p:extLst>
      <p:ext uri="{BB962C8B-B14F-4D97-AF65-F5344CB8AC3E}">
        <p14:creationId xmlns:p14="http://schemas.microsoft.com/office/powerpoint/2010/main" val="1665488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D7F53-E09F-1C82-9987-CCE8F730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#1-1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21B802D7-381C-AA1E-A4EC-1DFC7F03CD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5251" y="1443200"/>
            <a:ext cx="10083983" cy="4839266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1D8C01C-56D0-F998-2EA6-5F926BA4C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559" y="175256"/>
            <a:ext cx="4941121" cy="3253744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95F17DD-6974-F45C-4CF7-1265995D82B8}"/>
              </a:ext>
            </a:extLst>
          </p:cNvPr>
          <p:cNvSpPr/>
          <p:nvPr/>
        </p:nvSpPr>
        <p:spPr>
          <a:xfrm>
            <a:off x="4127157" y="1991261"/>
            <a:ext cx="856735" cy="36088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86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F200-546D-5266-F82F-2F5EEBE5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Simulation #1-1 – Results summary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BFB5FDB-9E81-40BC-9EAC-124ED710C3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543869"/>
              </p:ext>
            </p:extLst>
          </p:nvPr>
        </p:nvGraphicFramePr>
        <p:xfrm>
          <a:off x="1096829" y="1437073"/>
          <a:ext cx="9914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111">
                  <a:extLst>
                    <a:ext uri="{9D8B030D-6E8A-4147-A177-3AD203B41FA5}">
                      <a16:colId xmlns:a16="http://schemas.microsoft.com/office/drawing/2014/main" val="481803493"/>
                    </a:ext>
                  </a:extLst>
                </a:gridCol>
                <a:gridCol w="705132">
                  <a:extLst>
                    <a:ext uri="{9D8B030D-6E8A-4147-A177-3AD203B41FA5}">
                      <a16:colId xmlns:a16="http://schemas.microsoft.com/office/drawing/2014/main" val="1342795026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2165405564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1507928465"/>
                    </a:ext>
                  </a:extLst>
                </a:gridCol>
                <a:gridCol w="2032438">
                  <a:extLst>
                    <a:ext uri="{9D8B030D-6E8A-4147-A177-3AD203B41FA5}">
                      <a16:colId xmlns:a16="http://schemas.microsoft.com/office/drawing/2014/main" val="455157192"/>
                    </a:ext>
                  </a:extLst>
                </a:gridCol>
                <a:gridCol w="2073915">
                  <a:extLst>
                    <a:ext uri="{9D8B030D-6E8A-4147-A177-3AD203B41FA5}">
                      <a16:colId xmlns:a16="http://schemas.microsoft.com/office/drawing/2014/main" val="35396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Coverage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793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608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988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025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859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Under &gt; Initial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Initial &lt; Under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298720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901CF-251B-173D-117F-3B55FB5016EB}"/>
              </a:ext>
            </a:extLst>
          </p:cNvPr>
          <p:cNvSpPr txBox="1">
            <a:spLocks/>
          </p:cNvSpPr>
          <p:nvPr/>
        </p:nvSpPr>
        <p:spPr>
          <a:xfrm>
            <a:off x="838200" y="1431359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B4D57DA-4B88-9E96-4EC5-213374C5142B}"/>
              </a:ext>
            </a:extLst>
          </p:cNvPr>
          <p:cNvSpPr txBox="1">
            <a:spLocks/>
          </p:cNvSpPr>
          <p:nvPr/>
        </p:nvSpPr>
        <p:spPr>
          <a:xfrm>
            <a:off x="838200" y="6196839"/>
            <a:ext cx="10515600" cy="59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Estimations performed better when z = 1 almost for all a’s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25197951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&gt;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≈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200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500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200 &gt; 500 &gt; 1000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1000 &lt; 500 </a:t>
                          </a:r>
                          <a14:m>
                            <m:oMath xmlns:m="http://schemas.openxmlformats.org/officeDocument/2006/math">
                              <m:r>
                                <a:rPr lang="en-US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</m:oMath>
                          </a14:m>
                          <a:r>
                            <a:rPr lang="en-US" dirty="0"/>
                            <a:t> 200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4">
                <a:extLst>
                  <a:ext uri="{FF2B5EF4-FFF2-40B4-BE49-F238E27FC236}">
                    <a16:creationId xmlns:a16="http://schemas.microsoft.com/office/drawing/2014/main" id="{571D1719-7D26-0831-A2A5-F773724895B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251979514"/>
                  </p:ext>
                </p:extLst>
              </p:nvPr>
            </p:nvGraphicFramePr>
            <p:xfrm>
              <a:off x="1096829" y="4326765"/>
              <a:ext cx="10256970" cy="18491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2113">
                      <a:extLst>
                        <a:ext uri="{9D8B030D-6E8A-4147-A177-3AD203B41FA5}">
                          <a16:colId xmlns:a16="http://schemas.microsoft.com/office/drawing/2014/main" val="1342795026"/>
                        </a:ext>
                      </a:extLst>
                    </a:gridCol>
                    <a:gridCol w="1047576">
                      <a:extLst>
                        <a:ext uri="{9D8B030D-6E8A-4147-A177-3AD203B41FA5}">
                          <a16:colId xmlns:a16="http://schemas.microsoft.com/office/drawing/2014/main" val="3862133370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2165405564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580595372"/>
                        </a:ext>
                      </a:extLst>
                    </a:gridCol>
                    <a:gridCol w="2175719">
                      <a:extLst>
                        <a:ext uri="{9D8B030D-6E8A-4147-A177-3AD203B41FA5}">
                          <a16:colId xmlns:a16="http://schemas.microsoft.com/office/drawing/2014/main" val="3747424458"/>
                        </a:ext>
                      </a:extLst>
                    </a:gridCol>
                    <a:gridCol w="2220124">
                      <a:extLst>
                        <a:ext uri="{9D8B030D-6E8A-4147-A177-3AD203B41FA5}">
                          <a16:colId xmlns:a16="http://schemas.microsoft.com/office/drawing/2014/main" val="353960939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z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HAL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Coverage rate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Bias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err="1"/>
                            <a:t>sd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63793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103333" r="-30467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103333" r="-20290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103333" r="-104094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103333" r="-1714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4960873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210345" r="-304678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210345" r="-202907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210345" r="-104094" b="-2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210345" r="-1714" b="-2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226328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under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0175" t="-300000" r="-304678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300000" r="-202907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300000" r="-104094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300000" r="-1714" b="-1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249887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initial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200 &gt; 500 &gt; 1000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69186" t="-413793" r="-202907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70760" t="-413793" r="-104094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62286" t="-413793" r="-1714" b="-241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040285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27BE16-43CF-8E5D-22D0-CA372C9C2FBE}"/>
              </a:ext>
            </a:extLst>
          </p:cNvPr>
          <p:cNvSpPr txBox="1">
            <a:spLocks/>
          </p:cNvSpPr>
          <p:nvPr/>
        </p:nvSpPr>
        <p:spPr>
          <a:xfrm>
            <a:off x="838197" y="4309246"/>
            <a:ext cx="517264" cy="731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114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5135</TotalTime>
  <Words>1476</Words>
  <Application>Microsoft Macintosh PowerPoint</Application>
  <PresentationFormat>Widescreen</PresentationFormat>
  <Paragraphs>478</Paragraphs>
  <Slides>19</Slides>
  <Notes>3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Lato</vt:lpstr>
      <vt:lpstr>Office Theme</vt:lpstr>
      <vt:lpstr>Undersmoothed HAL-based plugin estimator for direct/indirect effects</vt:lpstr>
      <vt:lpstr>Undersmoothing </vt:lpstr>
      <vt:lpstr>Controlled direct effects</vt:lpstr>
      <vt:lpstr>Controlled direct effects - simulations</vt:lpstr>
      <vt:lpstr>Simulation #1</vt:lpstr>
      <vt:lpstr>Simulation #1 – Results summary</vt:lpstr>
      <vt:lpstr>Prediction distribution visualizations </vt:lpstr>
      <vt:lpstr>Simulation #1-1</vt:lpstr>
      <vt:lpstr>Simulation #1-1 – Results summary</vt:lpstr>
      <vt:lpstr>Simulation #1-2</vt:lpstr>
      <vt:lpstr>Simulation #1-2 – Results summary</vt:lpstr>
      <vt:lpstr>Simulation #1-3</vt:lpstr>
      <vt:lpstr>Simulation #1-3 – Results summary</vt:lpstr>
      <vt:lpstr>Simulation #1: compare v0, v1, v2, and v3</vt:lpstr>
      <vt:lpstr>Simulation #2</vt:lpstr>
      <vt:lpstr>Simulation #2 – Results summary</vt:lpstr>
      <vt:lpstr>Simulation #3</vt:lpstr>
      <vt:lpstr>Simulation #3 – Results summary</vt:lpstr>
      <vt:lpstr>TODO: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Undersmoothed HAL-based plugin estimator for direct/indirect effects</dc:title>
  <dc:creator>Seraphina Shi</dc:creator>
  <cp:lastModifiedBy>Seraphina Shi</cp:lastModifiedBy>
  <cp:revision>19</cp:revision>
  <dcterms:created xsi:type="dcterms:W3CDTF">2022-10-14T23:00:20Z</dcterms:created>
  <dcterms:modified xsi:type="dcterms:W3CDTF">2022-10-27T23:43:52Z</dcterms:modified>
</cp:coreProperties>
</file>

<file path=docProps/thumbnail.jpeg>
</file>